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74" r:id="rId4"/>
    <p:sldId id="257" r:id="rId5"/>
    <p:sldId id="269" r:id="rId6"/>
    <p:sldId id="270" r:id="rId7"/>
    <p:sldId id="278" r:id="rId8"/>
    <p:sldId id="271" r:id="rId9"/>
    <p:sldId id="272" r:id="rId10"/>
    <p:sldId id="261" r:id="rId11"/>
    <p:sldId id="275" r:id="rId12"/>
    <p:sldId id="276" r:id="rId13"/>
    <p:sldId id="280" r:id="rId14"/>
    <p:sldId id="281" r:id="rId15"/>
    <p:sldId id="279" r:id="rId16"/>
    <p:sldId id="282" r:id="rId17"/>
    <p:sldId id="263" r:id="rId18"/>
    <p:sldId id="283" r:id="rId19"/>
    <p:sldId id="284" r:id="rId20"/>
    <p:sldId id="286" r:id="rId21"/>
    <p:sldId id="264" r:id="rId22"/>
    <p:sldId id="287" r:id="rId23"/>
    <p:sldId id="288" r:id="rId24"/>
    <p:sldId id="289" r:id="rId25"/>
    <p:sldId id="266" r:id="rId26"/>
    <p:sldId id="26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1578"/>
  </p:normalViewPr>
  <p:slideViewPr>
    <p:cSldViewPr snapToGrid="0">
      <p:cViewPr>
        <p:scale>
          <a:sx n="91" d="100"/>
          <a:sy n="91" d="100"/>
        </p:scale>
        <p:origin x="27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7A3AD-3B3B-6440-9EE4-A529766143A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97F68-DCC5-D14E-8521-A00F98148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97F68-DCC5-D14E-8521-A00F981482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0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8128-4FA7-A4D1-AB39-37155C273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802D5-D488-8E7B-26D5-E30A7D8EC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7348C-61A1-0B91-99CE-AA85ECDB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217C8-2385-9B56-ED02-5D089C3C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18067-1E79-6378-216C-0F5A9F37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62B-72B4-D31D-7698-59F597FF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CAC6-3842-52E2-7D5F-EF5966C26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32309-1A24-92A0-2A75-CE80DFDF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102BA-B333-A4DD-F73D-FC06FFA3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2C23-A9B9-06F8-4F10-F56ADCE1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2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18FF6-B82D-8A50-4D5D-861B3C942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AC223-CF1C-A228-C4A0-07A53C0D7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0DB78-6ED3-E7EF-1915-B7FCA336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1552B-943D-B7B6-2950-D845A7D2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0D667-3B32-2860-3B7F-1322EEE0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3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2F83-C6E5-3A90-6AA1-D5010586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684C-70D8-2089-1450-9509D556A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66A96-0C48-CFD9-69A9-7CA3127D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AE5B4-48A0-EE95-9F51-05BED24A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11BED-7932-FB9B-3756-BEDD86FA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DDA2-B861-9BB0-C6F7-B8A008E2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E4E2C-492F-47F6-D157-015D5ABB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24865-D258-F162-1641-6494BBC5E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BF265-1909-44A1-1516-7305CE75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8B12-894C-9F94-E3CF-DED54741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7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7EB1-0D29-796C-1BA2-CCE45B3B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8EAE-8517-4320-120E-A36E89F2F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843FF-63BD-1708-C1DC-9CE22AE45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28305-20C4-A279-332E-B29B0726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167E4-E08E-47CC-A639-BA476D17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AA696-CE2C-E3C9-B86C-894C79C5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6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B9E5-F89D-6CC1-B863-BE9C355F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E2691-7228-680C-4E70-B37B6806D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BE437-0BBB-B52F-2CA6-59EA73B83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3CA50F-7198-5F92-FFB6-5A30BFE8A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ED9BB-B291-1F58-DC60-632B81733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8412E-DA45-6C8B-96B6-0B7DBDBA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0455F-4D7A-8BAE-1355-BF2E47C0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9AE7B-3726-9621-7C66-63653F13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8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B6DC-089E-37F7-86C5-1FA67251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588BB-7E0D-746F-5FF7-8D84F588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46990-4673-FCEA-E722-A0E51515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A364-76B3-C886-1EFE-DECE0138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5140B-8602-FCBC-0824-8C4DBB9B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EEEE1-D2C8-7D00-31B0-80C8E69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16E3-2040-1EDB-A344-9ABE9C37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0722-10CD-DB66-506B-BB70C20B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D4883-AFBB-5BC7-9A88-BD12DFAA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CCC29-789D-DAF9-9786-61EC43F3E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C36FF-DD7E-71B4-EB63-D0CE0168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0F6D-409A-0EE7-C20A-E88DBE45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27F0D-F744-9B29-000D-141A75F9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8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DA5D-DF7D-21B9-2676-FCB91262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AB64D-9232-3D41-6A1A-17E2EC5F2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60-B18C-50AE-CEEA-776946DC5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DF0B0-959E-8C1F-1FB5-63DD1C5C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333BE-BA46-F480-1E98-80E67FC3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BBF9-E470-17B6-17E3-D10CBA6E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1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05146-92EE-A2BE-F82D-615C0008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0245-8018-DAB5-D5E4-3F6A4CC1A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1759E-B155-91B5-3F3C-E6D8FC026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EC3E1-FD9C-C445-BB7B-64C14403700F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B89D4-0BBA-903C-0187-1157F3B96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B010-EC71-0FE0-BFBC-4D799130E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BF1FFA-7B18-D248-88FB-60C6FB207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9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imes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4604-AFA8-A477-616F-54540F204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45" y="415636"/>
            <a:ext cx="886691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Calculating 20 billion point-to-point travel times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8CA342-6546-F3FB-A59B-86FAC7E52BAA}"/>
              </a:ext>
            </a:extLst>
          </p:cNvPr>
          <p:cNvSpPr txBox="1">
            <a:spLocks/>
          </p:cNvSpPr>
          <p:nvPr/>
        </p:nvSpPr>
        <p:spPr>
          <a:xfrm>
            <a:off x="1523999" y="155941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Aptos" panose="020B0004020202020204" pitchFamily="34" charset="0"/>
              </a:rPr>
              <a:t>or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DBF2BC-03B1-6015-AC62-0177EB8F1D4D}"/>
              </a:ext>
            </a:extLst>
          </p:cNvPr>
          <p:cNvSpPr txBox="1">
            <a:spLocks/>
          </p:cNvSpPr>
          <p:nvPr/>
        </p:nvSpPr>
        <p:spPr>
          <a:xfrm>
            <a:off x="1149927" y="3550754"/>
            <a:ext cx="98921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Abusing three technologies to make fun maps</a:t>
            </a:r>
          </a:p>
        </p:txBody>
      </p:sp>
    </p:spTree>
    <p:extLst>
      <p:ext uri="{BB962C8B-B14F-4D97-AF65-F5344CB8AC3E}">
        <p14:creationId xmlns:p14="http://schemas.microsoft.com/office/powerpoint/2010/main" val="321334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935648-E53F-9D92-361A-BCAE8B7A5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Project goal: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195727-D8ED-989C-231D-2CCEBCCF219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48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Calculate ~20 billion travel times between all U.S. Census geographies, then make them available for free 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keep my hosting costs low)</a:t>
            </a:r>
          </a:p>
        </p:txBody>
      </p:sp>
    </p:spTree>
    <p:extLst>
      <p:ext uri="{BB962C8B-B14F-4D97-AF65-F5344CB8AC3E}">
        <p14:creationId xmlns:p14="http://schemas.microsoft.com/office/powerpoint/2010/main" val="149172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935648-E53F-9D92-361A-BCAE8B7A5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Three challenges: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195727-D8ED-989C-231D-2CCEBCCF219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277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Collect and manage the input data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Actually calculate the times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Serve the output data for free</a:t>
            </a:r>
          </a:p>
        </p:txBody>
      </p:sp>
    </p:spTree>
    <p:extLst>
      <p:ext uri="{BB962C8B-B14F-4D97-AF65-F5344CB8AC3E}">
        <p14:creationId xmlns:p14="http://schemas.microsoft.com/office/powerpoint/2010/main" val="147733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AEDB8F5-EFE0-F16E-144F-8EE79E292B27}"/>
              </a:ext>
            </a:extLst>
          </p:cNvPr>
          <p:cNvGrpSpPr/>
          <p:nvPr/>
        </p:nvGrpSpPr>
        <p:grpSpPr>
          <a:xfrm>
            <a:off x="6133514" y="-2"/>
            <a:ext cx="6668086" cy="6858000"/>
            <a:chOff x="6133514" y="-2"/>
            <a:chExt cx="6668086" cy="6858000"/>
          </a:xfrm>
        </p:grpSpPr>
        <p:pic>
          <p:nvPicPr>
            <p:cNvPr id="6" name="Picture 5" descr="A map of a city&#10;&#10;Description automatically generated">
              <a:extLst>
                <a:ext uri="{FF2B5EF4-FFF2-40B4-BE49-F238E27FC236}">
                  <a16:creationId xmlns:a16="http://schemas.microsoft.com/office/drawing/2014/main" id="{79B2F521-1E3B-1FED-B406-B89CF3E74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43" r="-9508"/>
            <a:stretch/>
          </p:blipFill>
          <p:spPr>
            <a:xfrm>
              <a:off x="6386040" y="-1"/>
              <a:ext cx="6415560" cy="6857999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41E6BCC-1CA9-E491-212C-AF97DFAFAF7F}"/>
                </a:ext>
              </a:extLst>
            </p:cNvPr>
            <p:cNvSpPr/>
            <p:nvPr/>
          </p:nvSpPr>
          <p:spPr>
            <a:xfrm>
              <a:off x="6133514" y="-2"/>
              <a:ext cx="1448972" cy="4557932"/>
            </a:xfrm>
            <a:custGeom>
              <a:avLst/>
              <a:gdLst>
                <a:gd name="connsiteX0" fmla="*/ 112541 w 1448972"/>
                <a:gd name="connsiteY0" fmla="*/ 4557932 h 4557932"/>
                <a:gd name="connsiteX1" fmla="*/ 1026941 w 1448972"/>
                <a:gd name="connsiteY1" fmla="*/ 3362178 h 4557932"/>
                <a:gd name="connsiteX2" fmla="*/ 1378634 w 1448972"/>
                <a:gd name="connsiteY2" fmla="*/ 1266092 h 4557932"/>
                <a:gd name="connsiteX3" fmla="*/ 1448972 w 1448972"/>
                <a:gd name="connsiteY3" fmla="*/ 0 h 4557932"/>
                <a:gd name="connsiteX4" fmla="*/ 0 w 1448972"/>
                <a:gd name="connsiteY4" fmla="*/ 0 h 4557932"/>
                <a:gd name="connsiteX5" fmla="*/ 112541 w 1448972"/>
                <a:gd name="connsiteY5" fmla="*/ 4557932 h 45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8972" h="4557932">
                  <a:moveTo>
                    <a:pt x="112541" y="4557932"/>
                  </a:moveTo>
                  <a:lnTo>
                    <a:pt x="1026941" y="3362178"/>
                  </a:lnTo>
                  <a:lnTo>
                    <a:pt x="1378634" y="1266092"/>
                  </a:lnTo>
                  <a:lnTo>
                    <a:pt x="1448972" y="0"/>
                  </a:lnTo>
                  <a:lnTo>
                    <a:pt x="0" y="0"/>
                  </a:lnTo>
                  <a:lnTo>
                    <a:pt x="112541" y="45579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50C6A23-DC73-3253-2718-D4C792B1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4438"/>
            <a:ext cx="5520397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C1. Collecting and managing input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55EC74-179B-437D-1151-7BA2AC64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304"/>
            <a:ext cx="5919788" cy="358870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3600" dirty="0"/>
              <a:t>What we need: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Street network data</a:t>
            </a:r>
          </a:p>
        </p:txBody>
      </p:sp>
    </p:spTree>
    <p:extLst>
      <p:ext uri="{BB962C8B-B14F-4D97-AF65-F5344CB8AC3E}">
        <p14:creationId xmlns:p14="http://schemas.microsoft.com/office/powerpoint/2010/main" val="381801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BBFE3-FB14-5ADE-35F2-F8347DFEFA55}"/>
              </a:ext>
            </a:extLst>
          </p:cNvPr>
          <p:cNvGrpSpPr/>
          <p:nvPr/>
        </p:nvGrpSpPr>
        <p:grpSpPr>
          <a:xfrm>
            <a:off x="3883087" y="-270803"/>
            <a:ext cx="8308913" cy="7399606"/>
            <a:chOff x="3883087" y="-270803"/>
            <a:chExt cx="8308913" cy="7399606"/>
          </a:xfrm>
        </p:grpSpPr>
        <p:pic>
          <p:nvPicPr>
            <p:cNvPr id="5" name="Picture 4" descr="A blue and green map&#10;&#10;Description automatically generated with medium confidence">
              <a:extLst>
                <a:ext uri="{FF2B5EF4-FFF2-40B4-BE49-F238E27FC236}">
                  <a16:creationId xmlns:a16="http://schemas.microsoft.com/office/drawing/2014/main" id="{D07C94FB-0CDE-D583-951C-242561773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55" t="5637" r="26591" b="5818"/>
            <a:stretch/>
          </p:blipFill>
          <p:spPr>
            <a:xfrm flipH="1">
              <a:off x="4290646" y="0"/>
              <a:ext cx="7901354" cy="686980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9FCC77-5418-EB7B-3537-ED0093BA5898}"/>
                </a:ext>
              </a:extLst>
            </p:cNvPr>
            <p:cNvSpPr/>
            <p:nvPr/>
          </p:nvSpPr>
          <p:spPr>
            <a:xfrm>
              <a:off x="3883087" y="-270803"/>
              <a:ext cx="3727938" cy="7399606"/>
            </a:xfrm>
            <a:custGeom>
              <a:avLst/>
              <a:gdLst>
                <a:gd name="connsiteX0" fmla="*/ 84406 w 3727938"/>
                <a:gd name="connsiteY0" fmla="*/ 28135 h 7399606"/>
                <a:gd name="connsiteX1" fmla="*/ 3727938 w 3727938"/>
                <a:gd name="connsiteY1" fmla="*/ 0 h 7399606"/>
                <a:gd name="connsiteX2" fmla="*/ 1730326 w 3727938"/>
                <a:gd name="connsiteY2" fmla="*/ 7399606 h 7399606"/>
                <a:gd name="connsiteX3" fmla="*/ 0 w 3727938"/>
                <a:gd name="connsiteY3" fmla="*/ 7385539 h 7399606"/>
                <a:gd name="connsiteX4" fmla="*/ 84406 w 3727938"/>
                <a:gd name="connsiteY4" fmla="*/ 28135 h 739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7938" h="7399606">
                  <a:moveTo>
                    <a:pt x="84406" y="28135"/>
                  </a:moveTo>
                  <a:lnTo>
                    <a:pt x="3727938" y="0"/>
                  </a:lnTo>
                  <a:lnTo>
                    <a:pt x="1730326" y="7399606"/>
                  </a:lnTo>
                  <a:lnTo>
                    <a:pt x="0" y="7385539"/>
                  </a:lnTo>
                  <a:lnTo>
                    <a:pt x="84406" y="281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094C042-1567-D398-D70B-B619CDE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4438"/>
            <a:ext cx="5520397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C1. Collecting and managing input data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CEF4DD-A1EF-8FAA-13DC-FFFD34F1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304"/>
            <a:ext cx="5919788" cy="358870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3600" dirty="0"/>
              <a:t>What we need: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Street network data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Elevation data</a:t>
            </a:r>
          </a:p>
        </p:txBody>
      </p:sp>
    </p:spTree>
    <p:extLst>
      <p:ext uri="{BB962C8B-B14F-4D97-AF65-F5344CB8AC3E}">
        <p14:creationId xmlns:p14="http://schemas.microsoft.com/office/powerpoint/2010/main" val="3817433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4903463C-8F21-AA9E-1B2A-1F4E4939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0"/>
            <a:ext cx="12766431" cy="69635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F659CC-CD98-93FA-2745-7063D7032C25}"/>
              </a:ext>
            </a:extLst>
          </p:cNvPr>
          <p:cNvSpPr/>
          <p:nvPr/>
        </p:nvSpPr>
        <p:spPr>
          <a:xfrm>
            <a:off x="0" y="0"/>
            <a:ext cx="12949310" cy="69635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4438"/>
            <a:ext cx="5520397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C1. Collecting and managing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304"/>
            <a:ext cx="5919788" cy="358870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3600" dirty="0"/>
              <a:t>What we need: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Street network data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Elevation data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Origins/destinations</a:t>
            </a:r>
          </a:p>
        </p:txBody>
      </p:sp>
    </p:spTree>
    <p:extLst>
      <p:ext uri="{BB962C8B-B14F-4D97-AF65-F5344CB8AC3E}">
        <p14:creationId xmlns:p14="http://schemas.microsoft.com/office/powerpoint/2010/main" val="151553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111906"/>
            <a:ext cx="1151206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/>
              <a:t>C1. Collecting and managing input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A23623-3605-1592-4522-0B8EF141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80" y="1247613"/>
            <a:ext cx="12065348" cy="561038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ECF510B-EE08-7F7C-FACD-EFBA6411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6557" y="5305278"/>
            <a:ext cx="2794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7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80892A-9367-F450-7E52-4BBD5022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6096000" y="239150"/>
            <a:ext cx="6120967" cy="648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604438"/>
            <a:ext cx="55626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C1. Collecting and managing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91" y="2506304"/>
            <a:ext cx="5919788" cy="3588707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All data is cached on S3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Intermediate steps also cached. State stored in git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Total input / intermediate  data ≈ 750 GB</a:t>
            </a:r>
          </a:p>
        </p:txBody>
      </p:sp>
    </p:spTree>
    <p:extLst>
      <p:ext uri="{BB962C8B-B14F-4D97-AF65-F5344CB8AC3E}">
        <p14:creationId xmlns:p14="http://schemas.microsoft.com/office/powerpoint/2010/main" val="139158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0A821A-B691-2171-CB0E-79432525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3" y="646641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C2. Calculating the actual travel times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4E773-DFE7-5CA9-B350-A5FA6420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83" y="2368960"/>
            <a:ext cx="5618871" cy="3588707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All inputs are fed to a routing engine, which does the time calculation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I initially chose R5; it took ~5 hours to run for a single state. Time to scale up…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7873D4-08DE-4395-F152-E10CF791F1A3}"/>
              </a:ext>
            </a:extLst>
          </p:cNvPr>
          <p:cNvGrpSpPr/>
          <p:nvPr/>
        </p:nvGrpSpPr>
        <p:grpSpPr>
          <a:xfrm>
            <a:off x="6457071" y="646641"/>
            <a:ext cx="5332971" cy="5505032"/>
            <a:chOff x="5914876" y="646640"/>
            <a:chExt cx="5034476" cy="5196906"/>
          </a:xfrm>
        </p:grpSpPr>
        <p:pic>
          <p:nvPicPr>
            <p:cNvPr id="10" name="Picture 9" descr="A table with a list of logos&#10;&#10;Description automatically generated">
              <a:extLst>
                <a:ext uri="{FF2B5EF4-FFF2-40B4-BE49-F238E27FC236}">
                  <a16:creationId xmlns:a16="http://schemas.microsoft.com/office/drawing/2014/main" id="{4EC8627D-7539-4407-6078-F4A79D187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934"/>
            <a:stretch/>
          </p:blipFill>
          <p:spPr>
            <a:xfrm>
              <a:off x="5914876" y="646641"/>
              <a:ext cx="2075573" cy="5196905"/>
            </a:xfrm>
            <a:prstGeom prst="rect">
              <a:avLst/>
            </a:prstGeom>
          </p:spPr>
        </p:pic>
        <p:pic>
          <p:nvPicPr>
            <p:cNvPr id="11" name="Picture 10" descr="A table with a list of logos&#10;&#10;Description automatically generated">
              <a:extLst>
                <a:ext uri="{FF2B5EF4-FFF2-40B4-BE49-F238E27FC236}">
                  <a16:creationId xmlns:a16="http://schemas.microsoft.com/office/drawing/2014/main" id="{3FE72DD9-A533-4C23-CD87-12A44FC59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66"/>
            <a:stretch/>
          </p:blipFill>
          <p:spPr>
            <a:xfrm>
              <a:off x="7934177" y="646640"/>
              <a:ext cx="3015175" cy="519690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474126-5507-2214-39FA-A43E6E35EDD7}"/>
              </a:ext>
            </a:extLst>
          </p:cNvPr>
          <p:cNvSpPr txBox="1"/>
          <p:nvPr/>
        </p:nvSpPr>
        <p:spPr>
          <a:xfrm>
            <a:off x="5663365" y="61516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Source: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PySAL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9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0A821A-B691-2171-CB0E-79432525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646641"/>
            <a:ext cx="4111186" cy="1325563"/>
          </a:xfrm>
        </p:spPr>
        <p:txBody>
          <a:bodyPr>
            <a:noAutofit/>
          </a:bodyPr>
          <a:lstStyle/>
          <a:p>
            <a:r>
              <a:rPr lang="en-US" b="1" dirty="0"/>
              <a:t>Distributed computing via GitHub Actions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4E773-DFE7-5CA9-B350-A5FA6420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2622652"/>
            <a:ext cx="3860409" cy="3588707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Each state is a </a:t>
            </a:r>
            <a:r>
              <a:rPr lang="en-US" sz="3600" b="1" dirty="0"/>
              <a:t>workflow</a:t>
            </a:r>
            <a:r>
              <a:rPr lang="en-US" sz="3600" dirty="0"/>
              <a:t>, and each workflow can run 256 </a:t>
            </a:r>
            <a:r>
              <a:rPr lang="en-US" sz="3600" b="1" dirty="0"/>
              <a:t>jobs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20 concurrent jobs maximum</a:t>
            </a:r>
          </a:p>
          <a:p>
            <a:pPr>
              <a:spcBef>
                <a:spcPts val="2800"/>
              </a:spcBef>
            </a:pPr>
            <a:endParaRPr lang="en-US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48D218-EC74-7680-9337-2EC723BE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" b="16315"/>
          <a:stretch/>
        </p:blipFill>
        <p:spPr>
          <a:xfrm>
            <a:off x="4949386" y="3673720"/>
            <a:ext cx="7270750" cy="31983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CD1AEB-32EF-3A70-D162-609A04FE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86" y="-53542"/>
            <a:ext cx="7270750" cy="325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5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0A821A-B691-2171-CB0E-79432525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646641"/>
            <a:ext cx="4111186" cy="1325563"/>
          </a:xfrm>
        </p:spPr>
        <p:txBody>
          <a:bodyPr>
            <a:noAutofit/>
          </a:bodyPr>
          <a:lstStyle/>
          <a:p>
            <a:r>
              <a:rPr lang="en-US" b="1" dirty="0"/>
              <a:t>Distributed computing via GitHub Actions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4E773-DFE7-5CA9-B350-A5FA6420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4" y="2622652"/>
            <a:ext cx="3860409" cy="3588707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Since starting, I’ve used ~400 days of compute</a:t>
            </a:r>
            <a:endParaRPr lang="en-US" sz="3600" b="1" dirty="0"/>
          </a:p>
          <a:p>
            <a:pPr>
              <a:spcBef>
                <a:spcPts val="2800"/>
              </a:spcBef>
            </a:pPr>
            <a:r>
              <a:rPr lang="en-US" sz="3600" dirty="0"/>
              <a:t>But it still wasn’t enough…</a:t>
            </a:r>
          </a:p>
          <a:p>
            <a:pPr>
              <a:spcBef>
                <a:spcPts val="2800"/>
              </a:spcBef>
            </a:pPr>
            <a:endParaRPr lang="en-US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48D218-EC74-7680-9337-2EC723BE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" b="16315"/>
          <a:stretch/>
        </p:blipFill>
        <p:spPr>
          <a:xfrm>
            <a:off x="4949386" y="3673720"/>
            <a:ext cx="7270750" cy="31983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CD1AEB-32EF-3A70-D162-609A04FE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86" y="-53542"/>
            <a:ext cx="7270750" cy="325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0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ural counties have poor access to primary care">
            <a:extLst>
              <a:ext uri="{FF2B5EF4-FFF2-40B4-BE49-F238E27FC236}">
                <a16:creationId xmlns:a16="http://schemas.microsoft.com/office/drawing/2014/main" id="{01A23DE4-E3CF-F749-8D96-037AF4415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5"/>
          <a:stretch/>
        </p:blipFill>
        <p:spPr bwMode="auto">
          <a:xfrm>
            <a:off x="5548655" y="185350"/>
            <a:ext cx="6643345" cy="45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582FA7B-3326-AE6E-D59E-5063A21BC588}"/>
              </a:ext>
            </a:extLst>
          </p:cNvPr>
          <p:cNvSpPr/>
          <p:nvPr/>
        </p:nvSpPr>
        <p:spPr>
          <a:xfrm>
            <a:off x="5535827" y="2767914"/>
            <a:ext cx="3064476" cy="2014151"/>
          </a:xfrm>
          <a:custGeom>
            <a:avLst/>
            <a:gdLst>
              <a:gd name="connsiteX0" fmla="*/ 358346 w 3064476"/>
              <a:gd name="connsiteY0" fmla="*/ 98854 h 2014151"/>
              <a:gd name="connsiteX1" fmla="*/ 1445741 w 3064476"/>
              <a:gd name="connsiteY1" fmla="*/ 259491 h 2014151"/>
              <a:gd name="connsiteX2" fmla="*/ 2360141 w 3064476"/>
              <a:gd name="connsiteY2" fmla="*/ 617837 h 2014151"/>
              <a:gd name="connsiteX3" fmla="*/ 3064476 w 3064476"/>
              <a:gd name="connsiteY3" fmla="*/ 1149178 h 2014151"/>
              <a:gd name="connsiteX4" fmla="*/ 3064476 w 3064476"/>
              <a:gd name="connsiteY4" fmla="*/ 2014151 h 2014151"/>
              <a:gd name="connsiteX5" fmla="*/ 0 w 3064476"/>
              <a:gd name="connsiteY5" fmla="*/ 2001794 h 2014151"/>
              <a:gd name="connsiteX6" fmla="*/ 49427 w 3064476"/>
              <a:gd name="connsiteY6" fmla="*/ 0 h 2014151"/>
              <a:gd name="connsiteX7" fmla="*/ 358346 w 3064476"/>
              <a:gd name="connsiteY7" fmla="*/ 98854 h 201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476" h="2014151">
                <a:moveTo>
                  <a:pt x="358346" y="98854"/>
                </a:moveTo>
                <a:lnTo>
                  <a:pt x="1445741" y="259491"/>
                </a:lnTo>
                <a:lnTo>
                  <a:pt x="2360141" y="617837"/>
                </a:lnTo>
                <a:lnTo>
                  <a:pt x="3064476" y="1149178"/>
                </a:lnTo>
                <a:lnTo>
                  <a:pt x="3064476" y="2014151"/>
                </a:lnTo>
                <a:lnTo>
                  <a:pt x="0" y="2001794"/>
                </a:lnTo>
                <a:lnTo>
                  <a:pt x="49427" y="0"/>
                </a:lnTo>
                <a:lnTo>
                  <a:pt x="358346" y="988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Why travel times?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4" y="2321312"/>
            <a:ext cx="7811530" cy="4351338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Used by researchers,           academics, urban planners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There’s a gap in the FOSS   ecosystem. Most researchers          buy from Esri (~5K per year)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It’s a fun technical challenge</a:t>
            </a:r>
          </a:p>
          <a:p>
            <a:pPr>
              <a:spcBef>
                <a:spcPts val="2800"/>
              </a:spcBef>
            </a:pP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10EB9E-3612-2D0F-7363-3C82BC0E5E21}"/>
              </a:ext>
            </a:extLst>
          </p:cNvPr>
          <p:cNvSpPr txBox="1">
            <a:spLocks/>
          </p:cNvSpPr>
          <p:nvPr/>
        </p:nvSpPr>
        <p:spPr>
          <a:xfrm>
            <a:off x="838200" y="1323115"/>
            <a:ext cx="6380018" cy="41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(Why on earth would you do this at all?)</a:t>
            </a:r>
          </a:p>
        </p:txBody>
      </p:sp>
      <p:pic>
        <p:nvPicPr>
          <p:cNvPr id="7" name="Picture 2" descr="Rural counties have poor access to primary care">
            <a:extLst>
              <a:ext uri="{FF2B5EF4-FFF2-40B4-BE49-F238E27FC236}">
                <a16:creationId xmlns:a16="http://schemas.microsoft.com/office/drawing/2014/main" id="{5EDFC13D-5FBF-40E2-E51B-625790DF7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4" t="74347" r="11191"/>
          <a:stretch/>
        </p:blipFill>
        <p:spPr bwMode="auto">
          <a:xfrm>
            <a:off x="7531913" y="4503748"/>
            <a:ext cx="4291445" cy="19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50E8F65-D663-1371-3045-18B1132531D9}"/>
              </a:ext>
            </a:extLst>
          </p:cNvPr>
          <p:cNvSpPr/>
          <p:nvPr/>
        </p:nvSpPr>
        <p:spPr>
          <a:xfrm>
            <a:off x="7438768" y="3422822"/>
            <a:ext cx="4188940" cy="1902940"/>
          </a:xfrm>
          <a:custGeom>
            <a:avLst/>
            <a:gdLst>
              <a:gd name="connsiteX0" fmla="*/ 74140 w 4188940"/>
              <a:gd name="connsiteY0" fmla="*/ 1890583 h 1902940"/>
              <a:gd name="connsiteX1" fmla="*/ 1458097 w 4188940"/>
              <a:gd name="connsiteY1" fmla="*/ 1902940 h 1902940"/>
              <a:gd name="connsiteX2" fmla="*/ 2483708 w 4188940"/>
              <a:gd name="connsiteY2" fmla="*/ 1186248 h 1902940"/>
              <a:gd name="connsiteX3" fmla="*/ 2879124 w 4188940"/>
              <a:gd name="connsiteY3" fmla="*/ 1099751 h 1902940"/>
              <a:gd name="connsiteX4" fmla="*/ 3323967 w 4188940"/>
              <a:gd name="connsiteY4" fmla="*/ 1124464 h 1902940"/>
              <a:gd name="connsiteX5" fmla="*/ 4077729 w 4188940"/>
              <a:gd name="connsiteY5" fmla="*/ 1655805 h 1902940"/>
              <a:gd name="connsiteX6" fmla="*/ 4188940 w 4188940"/>
              <a:gd name="connsiteY6" fmla="*/ 803189 h 1902940"/>
              <a:gd name="connsiteX7" fmla="*/ 3150973 w 4188940"/>
              <a:gd name="connsiteY7" fmla="*/ 0 h 1902940"/>
              <a:gd name="connsiteX8" fmla="*/ 2656702 w 4188940"/>
              <a:gd name="connsiteY8" fmla="*/ 37070 h 1902940"/>
              <a:gd name="connsiteX9" fmla="*/ 1816443 w 4188940"/>
              <a:gd name="connsiteY9" fmla="*/ 556054 h 1902940"/>
              <a:gd name="connsiteX10" fmla="*/ 1050324 w 4188940"/>
              <a:gd name="connsiteY10" fmla="*/ 593124 h 1902940"/>
              <a:gd name="connsiteX11" fmla="*/ 951470 w 4188940"/>
              <a:gd name="connsiteY11" fmla="*/ 902043 h 1902940"/>
              <a:gd name="connsiteX12" fmla="*/ 0 w 4188940"/>
              <a:gd name="connsiteY12" fmla="*/ 914400 h 1902940"/>
              <a:gd name="connsiteX13" fmla="*/ 74140 w 4188940"/>
              <a:gd name="connsiteY13" fmla="*/ 1890583 h 190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88940" h="1902940">
                <a:moveTo>
                  <a:pt x="74140" y="1890583"/>
                </a:moveTo>
                <a:lnTo>
                  <a:pt x="1458097" y="1902940"/>
                </a:lnTo>
                <a:lnTo>
                  <a:pt x="2483708" y="1186248"/>
                </a:lnTo>
                <a:lnTo>
                  <a:pt x="2879124" y="1099751"/>
                </a:lnTo>
                <a:lnTo>
                  <a:pt x="3323967" y="1124464"/>
                </a:lnTo>
                <a:lnTo>
                  <a:pt x="4077729" y="1655805"/>
                </a:lnTo>
                <a:lnTo>
                  <a:pt x="4188940" y="803189"/>
                </a:lnTo>
                <a:lnTo>
                  <a:pt x="3150973" y="0"/>
                </a:lnTo>
                <a:lnTo>
                  <a:pt x="2656702" y="37070"/>
                </a:lnTo>
                <a:lnTo>
                  <a:pt x="1816443" y="556054"/>
                </a:lnTo>
                <a:lnTo>
                  <a:pt x="1050324" y="593124"/>
                </a:lnTo>
                <a:lnTo>
                  <a:pt x="951470" y="902043"/>
                </a:lnTo>
                <a:lnTo>
                  <a:pt x="0" y="914400"/>
                </a:lnTo>
                <a:lnTo>
                  <a:pt x="74140" y="18905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0A821A-B691-2171-CB0E-79432525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3" y="646641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C2. Calculating the actual travel times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94E773-DFE7-5CA9-B350-A5FA6420E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83" y="2368960"/>
            <a:ext cx="5474117" cy="3588707"/>
          </a:xfrm>
        </p:spPr>
        <p:txBody>
          <a:bodyPr>
            <a:normAutofit lnSpcReduction="10000"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Eventually switched to Valhalla routing engine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Full U.S. run for just tracts takes ~1 day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Each job outputs a single Parquet file to S3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73F3890C-CFC8-B551-517B-39FA9D91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1" r="24883"/>
          <a:stretch/>
        </p:blipFill>
        <p:spPr>
          <a:xfrm>
            <a:off x="6414868" y="0"/>
            <a:ext cx="5777132" cy="6862107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36AAB2C-7B4F-F9F2-1118-ABCEB0F9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47" y="2806700"/>
            <a:ext cx="1397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4438EE4-D1B5-145A-4846-0E25040C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2" y="646641"/>
            <a:ext cx="5680443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C3. Serving the output data (for free)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509081-B284-5D79-59B2-6EE46163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83" y="2368960"/>
            <a:ext cx="5680442" cy="3842399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All told we’ll have ~400GB of compressed Parquet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Users could download the files directly, but egress fees would eat me alive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Unless…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B78E12-329A-5FA2-08A1-DD007DCC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72" y="646641"/>
            <a:ext cx="1872312" cy="2239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EFE4A2-81DF-E44B-8B8C-3E32304C5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680" y="4164037"/>
            <a:ext cx="4560440" cy="150708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DEECB50-CCC6-AEE7-46B7-4465BC2EC8EE}"/>
              </a:ext>
            </a:extLst>
          </p:cNvPr>
          <p:cNvSpPr/>
          <p:nvPr/>
        </p:nvSpPr>
        <p:spPr>
          <a:xfrm rot="3089488">
            <a:off x="8085503" y="3439822"/>
            <a:ext cx="1322363" cy="78779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74E8E-9244-696B-9C3E-DE68948E8901}"/>
              </a:ext>
            </a:extLst>
          </p:cNvPr>
          <p:cNvSpPr txBox="1"/>
          <p:nvPr/>
        </p:nvSpPr>
        <p:spPr>
          <a:xfrm>
            <a:off x="6940611" y="2886415"/>
            <a:ext cx="187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(AWS S3)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F9D06-A7E1-2822-5FBA-ABBDA5582898}"/>
              </a:ext>
            </a:extLst>
          </p:cNvPr>
          <p:cNvSpPr txBox="1"/>
          <p:nvPr/>
        </p:nvSpPr>
        <p:spPr>
          <a:xfrm>
            <a:off x="8807684" y="6448605"/>
            <a:ext cx="3871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Too lazy to make a Drake meme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93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4438EE4-D1B5-145A-4846-0E25040C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2" y="646641"/>
            <a:ext cx="5680443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C3. Serving the output data (for free)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509081-B284-5D79-59B2-6EE46163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83" y="2368960"/>
            <a:ext cx="5680442" cy="3842399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Users can query the Parquet directly over HTTPS using </a:t>
            </a:r>
            <a:r>
              <a:rPr lang="en-US" sz="3600" b="1" dirty="0" err="1"/>
              <a:t>DuckDB</a:t>
            </a:r>
            <a:endParaRPr lang="en-US" sz="3600" b="1" dirty="0"/>
          </a:p>
          <a:p>
            <a:pPr>
              <a:spcBef>
                <a:spcPts val="2800"/>
              </a:spcBef>
            </a:pPr>
            <a:r>
              <a:rPr lang="en-US" sz="3600" dirty="0" err="1"/>
              <a:t>DuckDB</a:t>
            </a:r>
            <a:r>
              <a:rPr lang="en-US" sz="3600" dirty="0"/>
              <a:t> is smart and will skip files based on URL, then do range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42EF7-BE5F-0D34-24EF-59737F0165E3}"/>
              </a:ext>
            </a:extLst>
          </p:cNvPr>
          <p:cNvSpPr txBox="1"/>
          <p:nvPr/>
        </p:nvSpPr>
        <p:spPr>
          <a:xfrm>
            <a:off x="6654017" y="937799"/>
            <a:ext cx="51065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*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public.times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WHERE version = '0.0.1’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mode = 'auto'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year = '2024'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geography = 'tract'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centroid_type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'weighted'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state = '17'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AND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origin_id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'17031031502'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966C77-A4A5-615D-E9BC-8EF43ABDCB7C}"/>
              </a:ext>
            </a:extLst>
          </p:cNvPr>
          <p:cNvSpPr/>
          <p:nvPr/>
        </p:nvSpPr>
        <p:spPr>
          <a:xfrm rot="5400000">
            <a:off x="8498346" y="4136034"/>
            <a:ext cx="787301" cy="46903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6775E-F303-9B66-1922-E2C816FC7985}"/>
              </a:ext>
            </a:extLst>
          </p:cNvPr>
          <p:cNvSpPr txBox="1"/>
          <p:nvPr/>
        </p:nvSpPr>
        <p:spPr>
          <a:xfrm>
            <a:off x="6389454" y="4940977"/>
            <a:ext cx="5474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https://example.com/version=0.0.1/ year=2024/geography=tract/centroid_ type=weighted/state=17/part-0.parquet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9CEC1-5179-0AB9-8F84-ECC045B3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04" y="139360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ural counties have poor access to primary care">
            <a:extLst>
              <a:ext uri="{FF2B5EF4-FFF2-40B4-BE49-F238E27FC236}">
                <a16:creationId xmlns:a16="http://schemas.microsoft.com/office/drawing/2014/main" id="{C7FB3883-03AD-5C3C-EC3C-171B686FE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5" r="3600"/>
          <a:stretch/>
        </p:blipFill>
        <p:spPr bwMode="auto">
          <a:xfrm>
            <a:off x="5787807" y="185350"/>
            <a:ext cx="6404194" cy="45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ural counties have poor access to primary care">
            <a:extLst>
              <a:ext uri="{FF2B5EF4-FFF2-40B4-BE49-F238E27FC236}">
                <a16:creationId xmlns:a16="http://schemas.microsoft.com/office/drawing/2014/main" id="{20BD2DA0-AEF5-892E-495B-9BE8375AC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4" t="74347" r="11191"/>
          <a:stretch/>
        </p:blipFill>
        <p:spPr bwMode="auto">
          <a:xfrm>
            <a:off x="7531913" y="4503748"/>
            <a:ext cx="4291445" cy="19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C17DE1C-D6E8-4617-347F-3CD0D289F49E}"/>
              </a:ext>
            </a:extLst>
          </p:cNvPr>
          <p:cNvSpPr/>
          <p:nvPr/>
        </p:nvSpPr>
        <p:spPr>
          <a:xfrm>
            <a:off x="7438768" y="3422822"/>
            <a:ext cx="4188940" cy="1902940"/>
          </a:xfrm>
          <a:custGeom>
            <a:avLst/>
            <a:gdLst>
              <a:gd name="connsiteX0" fmla="*/ 74140 w 4188940"/>
              <a:gd name="connsiteY0" fmla="*/ 1890583 h 1902940"/>
              <a:gd name="connsiteX1" fmla="*/ 1458097 w 4188940"/>
              <a:gd name="connsiteY1" fmla="*/ 1902940 h 1902940"/>
              <a:gd name="connsiteX2" fmla="*/ 2483708 w 4188940"/>
              <a:gd name="connsiteY2" fmla="*/ 1186248 h 1902940"/>
              <a:gd name="connsiteX3" fmla="*/ 2879124 w 4188940"/>
              <a:gd name="connsiteY3" fmla="*/ 1099751 h 1902940"/>
              <a:gd name="connsiteX4" fmla="*/ 3323967 w 4188940"/>
              <a:gd name="connsiteY4" fmla="*/ 1124464 h 1902940"/>
              <a:gd name="connsiteX5" fmla="*/ 4077729 w 4188940"/>
              <a:gd name="connsiteY5" fmla="*/ 1655805 h 1902940"/>
              <a:gd name="connsiteX6" fmla="*/ 4188940 w 4188940"/>
              <a:gd name="connsiteY6" fmla="*/ 803189 h 1902940"/>
              <a:gd name="connsiteX7" fmla="*/ 3150973 w 4188940"/>
              <a:gd name="connsiteY7" fmla="*/ 0 h 1902940"/>
              <a:gd name="connsiteX8" fmla="*/ 2656702 w 4188940"/>
              <a:gd name="connsiteY8" fmla="*/ 37070 h 1902940"/>
              <a:gd name="connsiteX9" fmla="*/ 1816443 w 4188940"/>
              <a:gd name="connsiteY9" fmla="*/ 556054 h 1902940"/>
              <a:gd name="connsiteX10" fmla="*/ 1050324 w 4188940"/>
              <a:gd name="connsiteY10" fmla="*/ 593124 h 1902940"/>
              <a:gd name="connsiteX11" fmla="*/ 951470 w 4188940"/>
              <a:gd name="connsiteY11" fmla="*/ 902043 h 1902940"/>
              <a:gd name="connsiteX12" fmla="*/ 0 w 4188940"/>
              <a:gd name="connsiteY12" fmla="*/ 914400 h 1902940"/>
              <a:gd name="connsiteX13" fmla="*/ 74140 w 4188940"/>
              <a:gd name="connsiteY13" fmla="*/ 1890583 h 190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88940" h="1902940">
                <a:moveTo>
                  <a:pt x="74140" y="1890583"/>
                </a:moveTo>
                <a:lnTo>
                  <a:pt x="1458097" y="1902940"/>
                </a:lnTo>
                <a:lnTo>
                  <a:pt x="2483708" y="1186248"/>
                </a:lnTo>
                <a:lnTo>
                  <a:pt x="2879124" y="1099751"/>
                </a:lnTo>
                <a:lnTo>
                  <a:pt x="3323967" y="1124464"/>
                </a:lnTo>
                <a:lnTo>
                  <a:pt x="4077729" y="1655805"/>
                </a:lnTo>
                <a:lnTo>
                  <a:pt x="4188940" y="803189"/>
                </a:lnTo>
                <a:lnTo>
                  <a:pt x="3150973" y="0"/>
                </a:lnTo>
                <a:lnTo>
                  <a:pt x="2656702" y="37070"/>
                </a:lnTo>
                <a:lnTo>
                  <a:pt x="1816443" y="556054"/>
                </a:lnTo>
                <a:lnTo>
                  <a:pt x="1050324" y="593124"/>
                </a:lnTo>
                <a:lnTo>
                  <a:pt x="951470" y="902043"/>
                </a:lnTo>
                <a:lnTo>
                  <a:pt x="0" y="914400"/>
                </a:lnTo>
                <a:lnTo>
                  <a:pt x="74140" y="18905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438EE4-D1B5-145A-4846-0E25040C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82" y="646641"/>
            <a:ext cx="5680443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C3. Serving the output data (for free)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B0B88F-9F9F-092C-DD33-9F5D5AC61504}"/>
              </a:ext>
            </a:extLst>
          </p:cNvPr>
          <p:cNvSpPr/>
          <p:nvPr/>
        </p:nvSpPr>
        <p:spPr>
          <a:xfrm>
            <a:off x="5401994" y="4360985"/>
            <a:ext cx="2391508" cy="52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509081-B284-5D79-59B2-6EE46163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83" y="2368960"/>
            <a:ext cx="5680442" cy="3842399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Researchers download a database of </a:t>
            </a:r>
            <a:r>
              <a:rPr lang="en-US" sz="3600" i="1" dirty="0"/>
              <a:t>views</a:t>
            </a:r>
            <a:r>
              <a:rPr lang="en-US" sz="3600" dirty="0"/>
              <a:t> with pointers to all 6K files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Can use a (forthcoming) R or Python wrapper to fetch the times they need</a:t>
            </a:r>
          </a:p>
        </p:txBody>
      </p:sp>
    </p:spTree>
    <p:extLst>
      <p:ext uri="{BB962C8B-B14F-4D97-AF65-F5344CB8AC3E}">
        <p14:creationId xmlns:p14="http://schemas.microsoft.com/office/powerpoint/2010/main" val="3292216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935648-E53F-9D92-361A-BCAE8B7A5C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Challenge check-in: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195727-D8ED-989C-231D-2CCEBCCF219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277476" cy="304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Collect and manage the input data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Actually calculate the times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Serve the output data for free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FD85D-F33E-94F3-7AB7-B5CF3D7B6A0E}"/>
              </a:ext>
            </a:extLst>
          </p:cNvPr>
          <p:cNvSpPr txBox="1">
            <a:spLocks/>
          </p:cNvSpPr>
          <p:nvPr/>
        </p:nvSpPr>
        <p:spPr>
          <a:xfrm>
            <a:off x="658398" y="1648484"/>
            <a:ext cx="976533" cy="133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✅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92BA38-F1BF-E437-0303-ED2EFE8574E5}"/>
              </a:ext>
            </a:extLst>
          </p:cNvPr>
          <p:cNvSpPr txBox="1">
            <a:spLocks/>
          </p:cNvSpPr>
          <p:nvPr/>
        </p:nvSpPr>
        <p:spPr>
          <a:xfrm>
            <a:off x="658397" y="2704087"/>
            <a:ext cx="976533" cy="133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✅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0E8734-71C8-33C1-1501-6735399C01FD}"/>
              </a:ext>
            </a:extLst>
          </p:cNvPr>
          <p:cNvSpPr txBox="1">
            <a:spLocks/>
          </p:cNvSpPr>
          <p:nvPr/>
        </p:nvSpPr>
        <p:spPr>
          <a:xfrm>
            <a:off x="658397" y="3685956"/>
            <a:ext cx="976533" cy="1339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✅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B6345C-1551-A387-E043-2FB5BF29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579" y="5250583"/>
            <a:ext cx="2794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A32D2-1182-E153-6364-C6FF97CA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918" y="5195304"/>
            <a:ext cx="1336686" cy="1336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A285-96DA-AADE-98B0-CFFD15ACA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503" y="5250583"/>
            <a:ext cx="3096801" cy="1023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330AA-F5D3-2750-3922-E9EB7E8BA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724" y="5482647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5E66-FBF4-6797-374A-BF81C34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But what does all this get us?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F94E3F-58D8-C354-DCFB-416BF6CC5F93}"/>
              </a:ext>
            </a:extLst>
          </p:cNvPr>
          <p:cNvSpPr txBox="1">
            <a:spLocks/>
          </p:cNvSpPr>
          <p:nvPr/>
        </p:nvSpPr>
        <p:spPr>
          <a:xfrm>
            <a:off x="2385060" y="2548279"/>
            <a:ext cx="7421880" cy="1761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 err="1">
                <a:hlinkClick r:id="rId2"/>
              </a:rPr>
              <a:t>opentimes.org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6115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5E66-FBF4-6797-374A-BF81C34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5292-3D12-DE45-3C62-B49E1D3C4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sz="4000" dirty="0"/>
              <a:t>Finish calculating all times</a:t>
            </a:r>
          </a:p>
          <a:p>
            <a:pPr>
              <a:spcBef>
                <a:spcPts val="2800"/>
              </a:spcBef>
            </a:pPr>
            <a:r>
              <a:rPr lang="en-US" sz="4000" dirty="0"/>
              <a:t>Create Python and R wrapper packages</a:t>
            </a:r>
          </a:p>
          <a:p>
            <a:pPr>
              <a:spcBef>
                <a:spcPts val="2800"/>
              </a:spcBef>
            </a:pPr>
            <a:r>
              <a:rPr lang="en-US" sz="4000" dirty="0"/>
              <a:t>Add more travel modes (i.e. public transit)</a:t>
            </a:r>
          </a:p>
          <a:p>
            <a:pPr>
              <a:spcBef>
                <a:spcPts val="2800"/>
              </a:spcBef>
            </a:pPr>
            <a:r>
              <a:rPr lang="en-US" sz="4000" dirty="0"/>
              <a:t>Build out the website more</a:t>
            </a:r>
          </a:p>
          <a:p>
            <a:pPr>
              <a:spcBef>
                <a:spcPts val="2800"/>
              </a:spcBef>
            </a:pPr>
            <a:r>
              <a:rPr lang="en-US" sz="4000" dirty="0"/>
              <a:t>Improve accuracy (add traffic,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4604-AFA8-A477-616F-54540F204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45" y="2235200"/>
            <a:ext cx="8866910" cy="2387600"/>
          </a:xfrm>
        </p:spPr>
        <p:txBody>
          <a:bodyPr>
            <a:normAutofit fontScale="90000"/>
          </a:bodyPr>
          <a:lstStyle/>
          <a:p>
            <a:r>
              <a:rPr lang="en-US" sz="19900" b="1" dirty="0">
                <a:latin typeface="Aptos" panose="020B0004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89296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 with orange spots&#10;&#10;Description automatically generated">
            <a:extLst>
              <a:ext uri="{FF2B5EF4-FFF2-40B4-BE49-F238E27FC236}">
                <a16:creationId xmlns:a16="http://schemas.microsoft.com/office/drawing/2014/main" id="{E3E672D7-0521-50D6-9014-46A75DE8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351" y="0"/>
            <a:ext cx="6165540" cy="398796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E582FA7B-3326-AE6E-D59E-5063A21BC588}"/>
              </a:ext>
            </a:extLst>
          </p:cNvPr>
          <p:cNvSpPr/>
          <p:nvPr/>
        </p:nvSpPr>
        <p:spPr>
          <a:xfrm>
            <a:off x="5535827" y="2767914"/>
            <a:ext cx="3064476" cy="2014151"/>
          </a:xfrm>
          <a:custGeom>
            <a:avLst/>
            <a:gdLst>
              <a:gd name="connsiteX0" fmla="*/ 358346 w 3064476"/>
              <a:gd name="connsiteY0" fmla="*/ 98854 h 2014151"/>
              <a:gd name="connsiteX1" fmla="*/ 1445741 w 3064476"/>
              <a:gd name="connsiteY1" fmla="*/ 259491 h 2014151"/>
              <a:gd name="connsiteX2" fmla="*/ 2360141 w 3064476"/>
              <a:gd name="connsiteY2" fmla="*/ 617837 h 2014151"/>
              <a:gd name="connsiteX3" fmla="*/ 3064476 w 3064476"/>
              <a:gd name="connsiteY3" fmla="*/ 1149178 h 2014151"/>
              <a:gd name="connsiteX4" fmla="*/ 3064476 w 3064476"/>
              <a:gd name="connsiteY4" fmla="*/ 2014151 h 2014151"/>
              <a:gd name="connsiteX5" fmla="*/ 0 w 3064476"/>
              <a:gd name="connsiteY5" fmla="*/ 2001794 h 2014151"/>
              <a:gd name="connsiteX6" fmla="*/ 49427 w 3064476"/>
              <a:gd name="connsiteY6" fmla="*/ 0 h 2014151"/>
              <a:gd name="connsiteX7" fmla="*/ 358346 w 3064476"/>
              <a:gd name="connsiteY7" fmla="*/ 98854 h 201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4476" h="2014151">
                <a:moveTo>
                  <a:pt x="358346" y="98854"/>
                </a:moveTo>
                <a:lnTo>
                  <a:pt x="1445741" y="259491"/>
                </a:lnTo>
                <a:lnTo>
                  <a:pt x="2360141" y="617837"/>
                </a:lnTo>
                <a:lnTo>
                  <a:pt x="3064476" y="1149178"/>
                </a:lnTo>
                <a:lnTo>
                  <a:pt x="3064476" y="2014151"/>
                </a:lnTo>
                <a:lnTo>
                  <a:pt x="0" y="2001794"/>
                </a:lnTo>
                <a:lnTo>
                  <a:pt x="49427" y="0"/>
                </a:lnTo>
                <a:lnTo>
                  <a:pt x="358346" y="988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Why travel times?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10EB9E-3612-2D0F-7363-3C82BC0E5E21}"/>
              </a:ext>
            </a:extLst>
          </p:cNvPr>
          <p:cNvSpPr txBox="1">
            <a:spLocks/>
          </p:cNvSpPr>
          <p:nvPr/>
        </p:nvSpPr>
        <p:spPr>
          <a:xfrm>
            <a:off x="838200" y="1323115"/>
            <a:ext cx="6380018" cy="416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(Why on earth would you do this at all?)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7FB397-6A07-8F98-92F3-6DF54AFEC957}"/>
              </a:ext>
            </a:extLst>
          </p:cNvPr>
          <p:cNvSpPr txBox="1"/>
          <p:nvPr/>
        </p:nvSpPr>
        <p:spPr>
          <a:xfrm>
            <a:off x="8672004" y="4181900"/>
            <a:ext cx="306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Within 1-hour drive of nearest abortion facility</a:t>
            </a:r>
          </a:p>
          <a:p>
            <a:pPr algn="r"/>
            <a:br>
              <a:rPr lang="en-US" dirty="0">
                <a:latin typeface="Aptos" panose="020B00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52.9 million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en-US" b="1" i="0" u="none" strike="noStrike" dirty="0">
                <a:solidFill>
                  <a:srgbClr val="FF8C00"/>
                </a:solidFill>
                <a:effectLst/>
                <a:latin typeface="Aptos" panose="020B0004020202020204" pitchFamily="34" charset="0"/>
              </a:rPr>
              <a:t>women of reproductive age</a:t>
            </a:r>
          </a:p>
          <a:p>
            <a:pPr algn="r"/>
            <a:endParaRPr lang="en-US" b="1" dirty="0">
              <a:solidFill>
                <a:srgbClr val="FF8C00"/>
              </a:solidFill>
              <a:latin typeface="nyt-franklin"/>
            </a:endParaRPr>
          </a:p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Source: NYTimes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8FD744-F4BA-47D6-1A85-0A638D54A7CC}"/>
              </a:ext>
            </a:extLst>
          </p:cNvPr>
          <p:cNvSpPr txBox="1">
            <a:spLocks/>
          </p:cNvSpPr>
          <p:nvPr/>
        </p:nvSpPr>
        <p:spPr>
          <a:xfrm>
            <a:off x="591064" y="2321312"/>
            <a:ext cx="78115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800"/>
              </a:spcBef>
            </a:pPr>
            <a:r>
              <a:rPr lang="en-US" sz="3600"/>
              <a:t>Used by researchers,           academics, urban planners</a:t>
            </a:r>
          </a:p>
          <a:p>
            <a:pPr>
              <a:spcBef>
                <a:spcPts val="2800"/>
              </a:spcBef>
            </a:pPr>
            <a:r>
              <a:rPr lang="en-US" sz="3600"/>
              <a:t>There’s a gap in the FOSS   ecosystem. Most researchers          buy from Esri (~5K per year)</a:t>
            </a:r>
          </a:p>
          <a:p>
            <a:pPr>
              <a:spcBef>
                <a:spcPts val="2800"/>
              </a:spcBef>
            </a:pPr>
            <a:r>
              <a:rPr lang="en-US" sz="3600"/>
              <a:t>It’s a fun technical challenge</a:t>
            </a:r>
          </a:p>
          <a:p>
            <a:pPr>
              <a:spcBef>
                <a:spcPts val="28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580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0018" cy="4351338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Point-to-point time (in seconds) ala Google Maps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Three different travel modes:</a:t>
            </a:r>
          </a:p>
          <a:p>
            <a:pPr lvl="1">
              <a:spcBef>
                <a:spcPts val="2200"/>
              </a:spcBef>
            </a:pPr>
            <a:r>
              <a:rPr lang="en-US" sz="3200" dirty="0"/>
              <a:t>Driving</a:t>
            </a:r>
          </a:p>
          <a:p>
            <a:pPr lvl="1">
              <a:spcBef>
                <a:spcPts val="1000"/>
              </a:spcBef>
            </a:pPr>
            <a:r>
              <a:rPr lang="en-US" sz="3200" dirty="0"/>
              <a:t>Cycling</a:t>
            </a:r>
          </a:p>
          <a:p>
            <a:pPr lvl="1">
              <a:spcBef>
                <a:spcPts val="1000"/>
              </a:spcBef>
            </a:pPr>
            <a:r>
              <a:rPr lang="en-US" sz="3200" dirty="0"/>
              <a:t>Walking</a:t>
            </a:r>
          </a:p>
          <a:p>
            <a:pPr lvl="1">
              <a:spcBef>
                <a:spcPts val="1000"/>
              </a:spcBef>
            </a:pPr>
            <a:r>
              <a:rPr lang="en-US" sz="3200" strike="sngStrike" dirty="0"/>
              <a:t>Transit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66221-DB04-AD54-3AEC-B79A01E1C40D}"/>
              </a:ext>
            </a:extLst>
          </p:cNvPr>
          <p:cNvSpPr txBox="1"/>
          <p:nvPr/>
        </p:nvSpPr>
        <p:spPr>
          <a:xfrm>
            <a:off x="5589246" y="61516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yt-franklin"/>
              </a:rPr>
              <a:t>Source: Google Maps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8E69B8-1E71-6A2B-C1A4-C3ED96ABA96C}"/>
              </a:ext>
            </a:extLst>
          </p:cNvPr>
          <p:cNvGrpSpPr/>
          <p:nvPr/>
        </p:nvGrpSpPr>
        <p:grpSpPr>
          <a:xfrm>
            <a:off x="7413675" y="239151"/>
            <a:ext cx="4473526" cy="5741819"/>
            <a:chOff x="7329268" y="239151"/>
            <a:chExt cx="4473526" cy="57418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3F8EDCD-E99D-85C1-2AB1-986B28568F87}"/>
                </a:ext>
              </a:extLst>
            </p:cNvPr>
            <p:cNvGrpSpPr/>
            <p:nvPr/>
          </p:nvGrpSpPr>
          <p:grpSpPr>
            <a:xfrm>
              <a:off x="7329268" y="239151"/>
              <a:ext cx="4273915" cy="5741819"/>
              <a:chOff x="7329268" y="239151"/>
              <a:chExt cx="4273915" cy="5741819"/>
            </a:xfrm>
          </p:grpSpPr>
          <p:pic>
            <p:nvPicPr>
              <p:cNvPr id="5" name="Picture 4" descr="A map of a city&#10;&#10;Description automatically generated">
                <a:extLst>
                  <a:ext uri="{FF2B5EF4-FFF2-40B4-BE49-F238E27FC236}">
                    <a16:creationId xmlns:a16="http://schemas.microsoft.com/office/drawing/2014/main" id="{F8AE3CF9-B201-5ABF-9883-F67E678B85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491" t="2488" r="8243"/>
              <a:stretch/>
            </p:blipFill>
            <p:spPr>
              <a:xfrm>
                <a:off x="7467601" y="365125"/>
                <a:ext cx="4135582" cy="561584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5CBB3-7DF0-1D07-5C02-D61C92827C8A}"/>
                  </a:ext>
                </a:extLst>
              </p:cNvPr>
              <p:cNvSpPr/>
              <p:nvPr/>
            </p:nvSpPr>
            <p:spPr>
              <a:xfrm>
                <a:off x="7329268" y="239151"/>
                <a:ext cx="661181" cy="1451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AA07DDE-48C4-BDC3-2485-319DF2E3E4AE}"/>
                </a:ext>
              </a:extLst>
            </p:cNvPr>
            <p:cNvSpPr/>
            <p:nvPr/>
          </p:nvSpPr>
          <p:spPr>
            <a:xfrm>
              <a:off x="10438228" y="267286"/>
              <a:ext cx="1364566" cy="3516923"/>
            </a:xfrm>
            <a:custGeom>
              <a:avLst/>
              <a:gdLst>
                <a:gd name="connsiteX0" fmla="*/ 0 w 1364566"/>
                <a:gd name="connsiteY0" fmla="*/ 0 h 3516923"/>
                <a:gd name="connsiteX1" fmla="*/ 1364566 w 1364566"/>
                <a:gd name="connsiteY1" fmla="*/ 3516923 h 3516923"/>
                <a:gd name="connsiteX2" fmla="*/ 1364566 w 1364566"/>
                <a:gd name="connsiteY2" fmla="*/ 28136 h 3516923"/>
                <a:gd name="connsiteX3" fmla="*/ 0 w 1364566"/>
                <a:gd name="connsiteY3" fmla="*/ 0 h 351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4566" h="3516923">
                  <a:moveTo>
                    <a:pt x="0" y="0"/>
                  </a:moveTo>
                  <a:lnTo>
                    <a:pt x="1364566" y="3516923"/>
                  </a:lnTo>
                  <a:lnTo>
                    <a:pt x="1364566" y="28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are travel times?</a:t>
            </a:r>
          </a:p>
        </p:txBody>
      </p:sp>
    </p:spTree>
    <p:extLst>
      <p:ext uri="{BB962C8B-B14F-4D97-AF65-F5344CB8AC3E}">
        <p14:creationId xmlns:p14="http://schemas.microsoft.com/office/powerpoint/2010/main" val="293984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are travel times?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We want </a:t>
            </a:r>
            <a:r>
              <a:rPr lang="en-US" sz="3600" i="1" dirty="0"/>
              <a:t>many </a:t>
            </a:r>
            <a:r>
              <a:rPr lang="en-US" sz="3600" dirty="0"/>
              <a:t>times,  so the output is a matrix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IDs correspond to a point in space (</a:t>
            </a:r>
            <a:r>
              <a:rPr lang="en-US" sz="3600" dirty="0" err="1"/>
              <a:t>lat</a:t>
            </a:r>
            <a:r>
              <a:rPr lang="en-US" sz="3600" dirty="0"/>
              <a:t>/</a:t>
            </a:r>
            <a:r>
              <a:rPr lang="en-US" sz="3600" dirty="0" err="1"/>
              <a:t>lon</a:t>
            </a:r>
            <a:r>
              <a:rPr lang="en-US" sz="3600" dirty="0"/>
              <a:t>)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Each origin maps to many destinations</a:t>
            </a:r>
          </a:p>
          <a:p>
            <a:pPr>
              <a:spcBef>
                <a:spcPts val="2800"/>
              </a:spcBef>
            </a:pPr>
            <a:endParaRPr lang="en-US" sz="3600" dirty="0"/>
          </a:p>
          <a:p>
            <a:pPr>
              <a:spcBef>
                <a:spcPts val="2800"/>
              </a:spcBef>
            </a:pPr>
            <a:endParaRPr lang="en-US" sz="3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B02C1C-584D-0B19-A9DB-D427C0BB8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15072"/>
              </p:ext>
            </p:extLst>
          </p:nvPr>
        </p:nvGraphicFramePr>
        <p:xfrm>
          <a:off x="6276109" y="1690688"/>
          <a:ext cx="5437908" cy="46986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3079198100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702370154"/>
                    </a:ext>
                  </a:extLst>
                </a:gridCol>
                <a:gridCol w="1466858">
                  <a:extLst>
                    <a:ext uri="{9D8B030D-6E8A-4147-A177-3AD203B41FA5}">
                      <a16:colId xmlns:a16="http://schemas.microsoft.com/office/drawing/2014/main" val="224389243"/>
                    </a:ext>
                  </a:extLst>
                </a:gridCol>
                <a:gridCol w="1283267">
                  <a:extLst>
                    <a:ext uri="{9D8B030D-6E8A-4147-A177-3AD203B41FA5}">
                      <a16:colId xmlns:a16="http://schemas.microsoft.com/office/drawing/2014/main" val="719604547"/>
                    </a:ext>
                  </a:extLst>
                </a:gridCol>
              </a:tblGrid>
              <a:tr h="350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Destination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Duration (seconds)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Distance (kilometers)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518014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92299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17031830700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371788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17031032100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22022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213732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1.184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264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17031031700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092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17031832100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1.574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69597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3.333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0186152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17031060800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77146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272497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1.343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14434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87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44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1CCB5ED-AEC0-F389-9661-CC28ED144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12160"/>
              </p:ext>
            </p:extLst>
          </p:nvPr>
        </p:nvGraphicFramePr>
        <p:xfrm>
          <a:off x="6276109" y="1690688"/>
          <a:ext cx="5437908" cy="46986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3079198100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702370154"/>
                    </a:ext>
                  </a:extLst>
                </a:gridCol>
                <a:gridCol w="1466858">
                  <a:extLst>
                    <a:ext uri="{9D8B030D-6E8A-4147-A177-3AD203B41FA5}">
                      <a16:colId xmlns:a16="http://schemas.microsoft.com/office/drawing/2014/main" val="224389243"/>
                    </a:ext>
                  </a:extLst>
                </a:gridCol>
                <a:gridCol w="1283267">
                  <a:extLst>
                    <a:ext uri="{9D8B030D-6E8A-4147-A177-3AD203B41FA5}">
                      <a16:colId xmlns:a16="http://schemas.microsoft.com/office/drawing/2014/main" val="719604547"/>
                    </a:ext>
                  </a:extLst>
                </a:gridCol>
              </a:tblGrid>
              <a:tr h="350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Destination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Duration (seconds)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Distance (kilometers)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518014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92299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17031830700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371788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17031032100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22022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213732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1.184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264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17031031700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092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17031832100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1.574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69597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3.333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0186152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17031060800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77146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272497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1.343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14434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8710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are travel times?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04BE7-E963-BCC9-7846-32BD676B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0" t="1736" r="18026" b="20017"/>
          <a:stretch/>
        </p:blipFill>
        <p:spPr>
          <a:xfrm>
            <a:off x="637784" y="1690688"/>
            <a:ext cx="5038476" cy="4698656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E93DFBF-8F1F-F601-F1E4-893684378239}"/>
              </a:ext>
            </a:extLst>
          </p:cNvPr>
          <p:cNvSpPr/>
          <p:nvPr/>
        </p:nvSpPr>
        <p:spPr>
          <a:xfrm flipH="1">
            <a:off x="3571102" y="2409568"/>
            <a:ext cx="5251621" cy="1507524"/>
          </a:xfrm>
          <a:prstGeom prst="arc">
            <a:avLst/>
          </a:prstGeom>
          <a:ln w="60325">
            <a:solidFill>
              <a:srgbClr val="C00000"/>
            </a:solidFill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9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1CCB5ED-AEC0-F389-9661-CC28ED144C76}"/>
              </a:ext>
            </a:extLst>
          </p:cNvPr>
          <p:cNvGraphicFramePr>
            <a:graphicFrameLocks noGrp="1"/>
          </p:cNvGraphicFramePr>
          <p:nvPr/>
        </p:nvGraphicFramePr>
        <p:xfrm>
          <a:off x="6276109" y="1690688"/>
          <a:ext cx="5437908" cy="46986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3079198100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702370154"/>
                    </a:ext>
                  </a:extLst>
                </a:gridCol>
                <a:gridCol w="1466858">
                  <a:extLst>
                    <a:ext uri="{9D8B030D-6E8A-4147-A177-3AD203B41FA5}">
                      <a16:colId xmlns:a16="http://schemas.microsoft.com/office/drawing/2014/main" val="224389243"/>
                    </a:ext>
                  </a:extLst>
                </a:gridCol>
                <a:gridCol w="1283267">
                  <a:extLst>
                    <a:ext uri="{9D8B030D-6E8A-4147-A177-3AD203B41FA5}">
                      <a16:colId xmlns:a16="http://schemas.microsoft.com/office/drawing/2014/main" val="719604547"/>
                    </a:ext>
                  </a:extLst>
                </a:gridCol>
              </a:tblGrid>
              <a:tr h="350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Destination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Duration (seconds)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Distance (kilometers)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518014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922996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17031830700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371788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17031032100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0.851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622022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0.568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213732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17031031400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1.184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5264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17031031700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092703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17031832100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1.574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69597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3.333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0186152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17031060800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2.138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477146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17031030604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2724974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17031031200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1.343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144347"/>
                  </a:ext>
                </a:extLst>
              </a:tr>
              <a:tr h="350121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17031031502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17031031900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58710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are travel times?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04BE7-E963-BCC9-7846-32BD676B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15" t="1000" r="20265" b="15144"/>
          <a:stretch/>
        </p:blipFill>
        <p:spPr>
          <a:xfrm>
            <a:off x="838200" y="1690688"/>
            <a:ext cx="4807528" cy="4698656"/>
          </a:xfrm>
          <a:prstGeom prst="rect">
            <a:avLst/>
          </a:pr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1E93DFBF-8F1F-F601-F1E4-893684378239}"/>
              </a:ext>
            </a:extLst>
          </p:cNvPr>
          <p:cNvSpPr/>
          <p:nvPr/>
        </p:nvSpPr>
        <p:spPr>
          <a:xfrm flipH="1">
            <a:off x="3571102" y="2409568"/>
            <a:ext cx="5251621" cy="1507524"/>
          </a:xfrm>
          <a:prstGeom prst="arc">
            <a:avLst/>
          </a:prstGeom>
          <a:ln w="60325">
            <a:solidFill>
              <a:srgbClr val="C00000"/>
            </a:solidFill>
            <a:headEnd w="lg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6C716C60-9786-10E5-B5E2-1FF0EBA9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67" y="330492"/>
            <a:ext cx="7682333" cy="6197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84" y="365125"/>
            <a:ext cx="6188123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Travel times to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85" y="1933428"/>
            <a:ext cx="4673945" cy="4351338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3600" dirty="0"/>
              <a:t>Census areas!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We want travel    times between all      Census geographies in the United States</a:t>
            </a:r>
          </a:p>
          <a:p>
            <a:pPr>
              <a:spcBef>
                <a:spcPts val="2800"/>
              </a:spcBef>
            </a:pPr>
            <a:r>
              <a:rPr lang="en-US" sz="3600" dirty="0"/>
              <a:t>Origin = center/mean  of the geography</a:t>
            </a:r>
            <a:endParaRPr lang="en-US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428802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p&#10;&#10;Description automatically generated with medium confidence">
            <a:extLst>
              <a:ext uri="{FF2B5EF4-FFF2-40B4-BE49-F238E27FC236}">
                <a16:creationId xmlns:a16="http://schemas.microsoft.com/office/drawing/2014/main" id="{6C716C60-9786-10E5-B5E2-1FF0EBA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67" y="330492"/>
            <a:ext cx="7682333" cy="6197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5BEED-7141-A353-D8C7-E3AD982A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7" y="365125"/>
            <a:ext cx="6652577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How many travel times?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1CB5D-D3C1-9533-C682-7888C713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42" y="2910315"/>
            <a:ext cx="3549479" cy="3070358"/>
          </a:xfrm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914400" indent="0" algn="r">
              <a:spcBef>
                <a:spcPts val="2800"/>
              </a:spcBef>
              <a:buNone/>
            </a:pPr>
            <a:r>
              <a:rPr lang="en-US" sz="3200" dirty="0"/>
              <a:t> ~ 73K origins</a:t>
            </a:r>
          </a:p>
          <a:p>
            <a:pPr marL="0" indent="0" algn="r">
              <a:spcBef>
                <a:spcPts val="1200"/>
              </a:spcBef>
              <a:buNone/>
            </a:pPr>
            <a:r>
              <a:rPr lang="en-US" sz="3200" dirty="0"/>
              <a:t>~10K </a:t>
            </a:r>
            <a:r>
              <a:rPr lang="en-US" sz="3200" dirty="0" err="1"/>
              <a:t>dests</a:t>
            </a:r>
            <a:r>
              <a:rPr lang="en-US" sz="3200" dirty="0"/>
              <a:t>. each</a:t>
            </a:r>
          </a:p>
          <a:p>
            <a:pPr marL="0" indent="0" algn="r">
              <a:spcBef>
                <a:spcPts val="1200"/>
              </a:spcBef>
              <a:buNone/>
            </a:pPr>
            <a:r>
              <a:rPr lang="en-US" sz="3200" dirty="0"/>
              <a:t>5 years of data      </a:t>
            </a:r>
          </a:p>
          <a:p>
            <a:pPr marL="0" indent="0" algn="r">
              <a:spcBef>
                <a:spcPts val="1200"/>
              </a:spcBef>
              <a:buNone/>
            </a:pPr>
            <a:r>
              <a:rPr lang="en-US" sz="3200" dirty="0"/>
              <a:t>✕      3 travel modes</a:t>
            </a:r>
          </a:p>
          <a:p>
            <a:pPr marL="0" indent="0" algn="r">
              <a:spcBef>
                <a:spcPts val="2400"/>
              </a:spcBef>
              <a:buNone/>
            </a:pPr>
            <a:r>
              <a:rPr lang="en-US" sz="4400" dirty="0"/>
              <a:t>≈</a:t>
            </a:r>
            <a:r>
              <a:rPr lang="en-US" sz="3200" dirty="0"/>
              <a:t>                  11 billion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CD4C75-9D3E-AC65-2239-8A7F52617F32}"/>
              </a:ext>
            </a:extLst>
          </p:cNvPr>
          <p:cNvCxnSpPr>
            <a:cxnSpLocks/>
          </p:cNvCxnSpPr>
          <p:nvPr/>
        </p:nvCxnSpPr>
        <p:spPr>
          <a:xfrm>
            <a:off x="937055" y="5276336"/>
            <a:ext cx="33878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768F34-F8BE-1BE8-99BF-85BF8AF03137}"/>
              </a:ext>
            </a:extLst>
          </p:cNvPr>
          <p:cNvSpPr txBox="1">
            <a:spLocks/>
          </p:cNvSpPr>
          <p:nvPr/>
        </p:nvSpPr>
        <p:spPr>
          <a:xfrm>
            <a:off x="775385" y="1933428"/>
            <a:ext cx="4673945" cy="834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None/>
            </a:pPr>
            <a:r>
              <a:rPr lang="en-US" sz="3600" dirty="0"/>
              <a:t>For Census tracts:</a:t>
            </a:r>
          </a:p>
        </p:txBody>
      </p:sp>
    </p:spTree>
    <p:extLst>
      <p:ext uri="{BB962C8B-B14F-4D97-AF65-F5344CB8AC3E}">
        <p14:creationId xmlns:p14="http://schemas.microsoft.com/office/powerpoint/2010/main" val="2596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959</Words>
  <Application>Microsoft Macintosh PowerPoint</Application>
  <PresentationFormat>Widescreen</PresentationFormat>
  <Paragraphs>275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Aptos Narrow</vt:lpstr>
      <vt:lpstr>Arial</vt:lpstr>
      <vt:lpstr>Consolas</vt:lpstr>
      <vt:lpstr>nyt-franklin</vt:lpstr>
      <vt:lpstr>Office Theme</vt:lpstr>
      <vt:lpstr>Calculating 20 billion point-to-point travel times</vt:lpstr>
      <vt:lpstr>Why travel times?</vt:lpstr>
      <vt:lpstr>Why travel times?</vt:lpstr>
      <vt:lpstr>What are travel times?</vt:lpstr>
      <vt:lpstr>What are travel times?</vt:lpstr>
      <vt:lpstr>What are travel times?</vt:lpstr>
      <vt:lpstr>What are travel times?</vt:lpstr>
      <vt:lpstr>Travel times to what?</vt:lpstr>
      <vt:lpstr>How many travel times?</vt:lpstr>
      <vt:lpstr>PowerPoint Presentation</vt:lpstr>
      <vt:lpstr>PowerPoint Presentation</vt:lpstr>
      <vt:lpstr>C1. Collecting and managing input data</vt:lpstr>
      <vt:lpstr>C1. Collecting and managing input data</vt:lpstr>
      <vt:lpstr>C1. Collecting and managing input data</vt:lpstr>
      <vt:lpstr>C1. Collecting and managing input data</vt:lpstr>
      <vt:lpstr>C1. Collecting and managing input data</vt:lpstr>
      <vt:lpstr>C2. Calculating the actual travel times</vt:lpstr>
      <vt:lpstr>Distributed computing via GitHub Actions</vt:lpstr>
      <vt:lpstr>Distributed computing via GitHub Actions</vt:lpstr>
      <vt:lpstr>C2. Calculating the actual travel times</vt:lpstr>
      <vt:lpstr>C3. Serving the output data (for free)</vt:lpstr>
      <vt:lpstr>C3. Serving the output data (for free)</vt:lpstr>
      <vt:lpstr>C3. Serving the output data (for free)</vt:lpstr>
      <vt:lpstr>PowerPoint Presentation</vt:lpstr>
      <vt:lpstr>But what does all this get us?</vt:lpstr>
      <vt:lpstr>Future work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Calculating 20 billion travel times</dc:title>
  <dc:creator>Daniel Snow (Assessor)</dc:creator>
  <cp:lastModifiedBy>Daniel Snow (Assessor)</cp:lastModifiedBy>
  <cp:revision>52</cp:revision>
  <dcterms:created xsi:type="dcterms:W3CDTF">2024-10-28T18:02:50Z</dcterms:created>
  <dcterms:modified xsi:type="dcterms:W3CDTF">2024-10-29T19:46:32Z</dcterms:modified>
</cp:coreProperties>
</file>